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7" r:id="rId3"/>
    <p:sldId id="256" r:id="rId4"/>
    <p:sldId id="261" r:id="rId5"/>
    <p:sldId id="265" r:id="rId6"/>
    <p:sldId id="259" r:id="rId7"/>
    <p:sldId id="258" r:id="rId8"/>
    <p:sldId id="266" r:id="rId9"/>
    <p:sldId id="260" r:id="rId10"/>
    <p:sldId id="262" r:id="rId11"/>
    <p:sldId id="267" r:id="rId12"/>
    <p:sldId id="263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94"/>
  </p:normalViewPr>
  <p:slideViewPr>
    <p:cSldViewPr snapToGrid="0" snapToObjects="1">
      <p:cViewPr varScale="1">
        <p:scale>
          <a:sx n="70" d="100"/>
          <a:sy n="70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pavandijk/LEARNING/Ironhack/AMS_mini_project/data/demograph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pavandijk/LEARNING/Ironhack/AMS_mini_project/data/business_activit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Relative</a:t>
            </a:r>
            <a:r>
              <a:rPr lang="en-GB" sz="2000" baseline="0" dirty="0"/>
              <a:t> p</a:t>
            </a:r>
            <a:r>
              <a:rPr lang="en-GB" sz="2000" dirty="0"/>
              <a:t>opulation growth per </a:t>
            </a:r>
            <a:r>
              <a:rPr lang="en-GB" sz="2000" dirty="0" err="1"/>
              <a:t>stadsdeel</a:t>
            </a:r>
            <a:r>
              <a:rPr lang="en-GB" sz="2000" baseline="0" dirty="0"/>
              <a:t> (excluding </a:t>
            </a:r>
            <a:r>
              <a:rPr lang="en-GB" sz="2000" baseline="0" dirty="0" err="1"/>
              <a:t>Westpoort</a:t>
            </a:r>
            <a:r>
              <a:rPr lang="en-GB" sz="2000" baseline="0" dirty="0"/>
              <a:t>)</a:t>
            </a:r>
            <a:endParaRPr lang="en-GB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Sheet2!$B$11</c:f>
              <c:strCache>
                <c:ptCount val="1"/>
                <c:pt idx="0">
                  <c:v>A Centrum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Sheet2!$C$10:$Q$10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Sheet2!$C$11:$Q$11</c:f>
              <c:numCache>
                <c:formatCode>0.00%</c:formatCode>
                <c:ptCount val="15"/>
                <c:pt idx="0">
                  <c:v>8.9943769763636133E-3</c:v>
                </c:pt>
                <c:pt idx="1">
                  <c:v>-1.4462709136139701E-2</c:v>
                </c:pt>
                <c:pt idx="2">
                  <c:v>6.1743670964389125E-3</c:v>
                </c:pt>
                <c:pt idx="3">
                  <c:v>-1.7216572180478866E-4</c:v>
                </c:pt>
                <c:pt idx="4">
                  <c:v>1.730563447843253E-2</c:v>
                </c:pt>
                <c:pt idx="5">
                  <c:v>1.5923104824084149E-2</c:v>
                </c:pt>
                <c:pt idx="6">
                  <c:v>6.0813786044961737E-3</c:v>
                </c:pt>
                <c:pt idx="7">
                  <c:v>1.2739832974520334E-2</c:v>
                </c:pt>
                <c:pt idx="8">
                  <c:v>5.6532149740115634E-3</c:v>
                </c:pt>
                <c:pt idx="9">
                  <c:v>3.7050372245902973E-3</c:v>
                </c:pt>
                <c:pt idx="10">
                  <c:v>9.3730472818162884E-4</c:v>
                </c:pt>
                <c:pt idx="11">
                  <c:v>-8.9018370154568256E-4</c:v>
                </c:pt>
                <c:pt idx="12">
                  <c:v>4.9640137927842451E-3</c:v>
                </c:pt>
                <c:pt idx="13">
                  <c:v>1.2665369425798206E-4</c:v>
                </c:pt>
                <c:pt idx="14">
                  <c:v>5.15760631806774E-3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34-F345-8253-8A6FEF44B102}"/>
            </c:ext>
          </c:extLst>
        </c:ser>
        <c:ser>
          <c:idx val="2"/>
          <c:order val="1"/>
          <c:tx>
            <c:strRef>
              <c:f>Sheet2!$B$13</c:f>
              <c:strCache>
                <c:ptCount val="1"/>
                <c:pt idx="0">
                  <c:v>E West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Sheet2!$C$10:$Q$10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Sheet2!$C$13:$Q$13</c:f>
              <c:numCache>
                <c:formatCode>0.00%</c:formatCode>
                <c:ptCount val="15"/>
                <c:pt idx="0">
                  <c:v>-2.9111080548296889E-3</c:v>
                </c:pt>
                <c:pt idx="1">
                  <c:v>-5.5939983294635122E-3</c:v>
                </c:pt>
                <c:pt idx="2">
                  <c:v>-9.0932209267379231E-4</c:v>
                </c:pt>
                <c:pt idx="3">
                  <c:v>2.6456046710734366E-3</c:v>
                </c:pt>
                <c:pt idx="4">
                  <c:v>1.0023693765770201E-2</c:v>
                </c:pt>
                <c:pt idx="5">
                  <c:v>1.54156670094063E-2</c:v>
                </c:pt>
                <c:pt idx="6">
                  <c:v>1.3989003817910425E-2</c:v>
                </c:pt>
                <c:pt idx="7">
                  <c:v>2.5861048644810036E-2</c:v>
                </c:pt>
                <c:pt idx="8">
                  <c:v>1.7435823478511681E-2</c:v>
                </c:pt>
                <c:pt idx="9">
                  <c:v>1.2289330819713958E-2</c:v>
                </c:pt>
                <c:pt idx="10">
                  <c:v>7.9253948694970322E-3</c:v>
                </c:pt>
                <c:pt idx="11">
                  <c:v>-8.4743408074240787E-4</c:v>
                </c:pt>
                <c:pt idx="12">
                  <c:v>2.5583626479053407E-3</c:v>
                </c:pt>
                <c:pt idx="13">
                  <c:v>1.177449552735594E-2</c:v>
                </c:pt>
                <c:pt idx="14">
                  <c:v>1.0369547934314773E-2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34-F345-8253-8A6FEF44B102}"/>
            </c:ext>
          </c:extLst>
        </c:ser>
        <c:ser>
          <c:idx val="3"/>
          <c:order val="2"/>
          <c:tx>
            <c:strRef>
              <c:f>Sheet2!$B$14</c:f>
              <c:strCache>
                <c:ptCount val="1"/>
                <c:pt idx="0">
                  <c:v>F Nieuw-West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Sheet2!$C$10:$Q$10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Sheet2!$C$14:$Q$14</c:f>
              <c:numCache>
                <c:formatCode>0.00%</c:formatCode>
                <c:ptCount val="15"/>
                <c:pt idx="0">
                  <c:v>5.4888955420956068E-3</c:v>
                </c:pt>
                <c:pt idx="1">
                  <c:v>-1.3055627662660904E-3</c:v>
                </c:pt>
                <c:pt idx="2">
                  <c:v>9.4872598561239075E-3</c:v>
                </c:pt>
                <c:pt idx="3">
                  <c:v>7.5502847449412337E-3</c:v>
                </c:pt>
                <c:pt idx="4">
                  <c:v>1.6610921116915329E-2</c:v>
                </c:pt>
                <c:pt idx="5">
                  <c:v>2.1670178551624709E-2</c:v>
                </c:pt>
                <c:pt idx="6">
                  <c:v>1.3018684960849869E-2</c:v>
                </c:pt>
                <c:pt idx="7">
                  <c:v>1.3801478729863915E-2</c:v>
                </c:pt>
                <c:pt idx="8">
                  <c:v>1.5304720364720224E-2</c:v>
                </c:pt>
                <c:pt idx="9">
                  <c:v>1.882170047678865E-2</c:v>
                </c:pt>
                <c:pt idx="10">
                  <c:v>1.7683803243847114E-2</c:v>
                </c:pt>
                <c:pt idx="11">
                  <c:v>1.5261350629530714E-2</c:v>
                </c:pt>
                <c:pt idx="12">
                  <c:v>2.7057497181510709E-2</c:v>
                </c:pt>
                <c:pt idx="13">
                  <c:v>1.4013262207843062E-2</c:v>
                </c:pt>
                <c:pt idx="14">
                  <c:v>1.367400167126687E-2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34-F345-8253-8A6FEF44B102}"/>
            </c:ext>
          </c:extLst>
        </c:ser>
        <c:ser>
          <c:idx val="4"/>
          <c:order val="3"/>
          <c:tx>
            <c:strRef>
              <c:f>Sheet2!$B$15</c:f>
              <c:strCache>
                <c:ptCount val="1"/>
                <c:pt idx="0">
                  <c:v>K Zuid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Sheet2!$C$10:$Q$10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Sheet2!$C$15:$Q$15</c:f>
              <c:numCache>
                <c:formatCode>0.00%</c:formatCode>
                <c:ptCount val="15"/>
                <c:pt idx="0">
                  <c:v>-1.9734275683241926E-3</c:v>
                </c:pt>
                <c:pt idx="1">
                  <c:v>-4.7517224994060348E-4</c:v>
                </c:pt>
                <c:pt idx="2">
                  <c:v>2.8370534516205712E-4</c:v>
                </c:pt>
                <c:pt idx="3">
                  <c:v>1.3023747834485719E-2</c:v>
                </c:pt>
                <c:pt idx="4">
                  <c:v>1.2523363071591262E-2</c:v>
                </c:pt>
                <c:pt idx="5">
                  <c:v>1.5342879349515724E-2</c:v>
                </c:pt>
                <c:pt idx="6">
                  <c:v>1.2821928294359677E-2</c:v>
                </c:pt>
                <c:pt idx="7">
                  <c:v>2.1656504582022195E-3</c:v>
                </c:pt>
                <c:pt idx="8">
                  <c:v>1.1762061188823867E-2</c:v>
                </c:pt>
                <c:pt idx="9">
                  <c:v>1.3725335607749261E-2</c:v>
                </c:pt>
                <c:pt idx="10">
                  <c:v>1.2867829013419308E-2</c:v>
                </c:pt>
                <c:pt idx="11">
                  <c:v>8.1950048164849427E-3</c:v>
                </c:pt>
                <c:pt idx="12">
                  <c:v>7.7268195413758723E-3</c:v>
                </c:pt>
                <c:pt idx="13">
                  <c:v>2.8719048011652515E-3</c:v>
                </c:pt>
                <c:pt idx="14">
                  <c:v>2.2265459079511669E-3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834-F345-8253-8A6FEF44B102}"/>
            </c:ext>
          </c:extLst>
        </c:ser>
        <c:ser>
          <c:idx val="5"/>
          <c:order val="4"/>
          <c:tx>
            <c:strRef>
              <c:f>Sheet2!$B$16</c:f>
              <c:strCache>
                <c:ptCount val="1"/>
                <c:pt idx="0">
                  <c:v>M Oost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Sheet2!$C$10:$Q$10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Sheet2!$C$16:$Q$16</c:f>
              <c:numCache>
                <c:formatCode>0.00%</c:formatCode>
                <c:ptCount val="15"/>
                <c:pt idx="0">
                  <c:v>1.2360976190004163E-2</c:v>
                </c:pt>
                <c:pt idx="1">
                  <c:v>3.2987692036542018E-2</c:v>
                </c:pt>
                <c:pt idx="2">
                  <c:v>2.1033574096191398E-2</c:v>
                </c:pt>
                <c:pt idx="3">
                  <c:v>4.3892793152427195E-2</c:v>
                </c:pt>
                <c:pt idx="4">
                  <c:v>3.7084797011872471E-2</c:v>
                </c:pt>
                <c:pt idx="5">
                  <c:v>3.1033743514985206E-2</c:v>
                </c:pt>
                <c:pt idx="6">
                  <c:v>1.6975231631651613E-2</c:v>
                </c:pt>
                <c:pt idx="7">
                  <c:v>4.6779799631977105E-3</c:v>
                </c:pt>
                <c:pt idx="8">
                  <c:v>2.6944084918638631E-2</c:v>
                </c:pt>
                <c:pt idx="9">
                  <c:v>2.00781565826708E-2</c:v>
                </c:pt>
                <c:pt idx="10">
                  <c:v>2.8992151682337399E-2</c:v>
                </c:pt>
                <c:pt idx="11">
                  <c:v>2.526789557547519E-2</c:v>
                </c:pt>
                <c:pt idx="12">
                  <c:v>1.2425699912349835E-2</c:v>
                </c:pt>
                <c:pt idx="13">
                  <c:v>2.0705108618155891E-2</c:v>
                </c:pt>
                <c:pt idx="14">
                  <c:v>1.2466143977191733E-2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834-F345-8253-8A6FEF44B102}"/>
            </c:ext>
          </c:extLst>
        </c:ser>
        <c:ser>
          <c:idx val="6"/>
          <c:order val="5"/>
          <c:tx>
            <c:strRef>
              <c:f>Sheet2!$B$17</c:f>
              <c:strCache>
                <c:ptCount val="1"/>
                <c:pt idx="0">
                  <c:v>N Noord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Sheet2!$C$10:$Q$10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Sheet2!$C$17:$Q$17</c:f>
              <c:numCache>
                <c:formatCode>0.00%</c:formatCode>
                <c:ptCount val="15"/>
                <c:pt idx="0">
                  <c:v>-3.6881943735176297E-3</c:v>
                </c:pt>
                <c:pt idx="1">
                  <c:v>-1.9477413035059344E-3</c:v>
                </c:pt>
                <c:pt idx="2">
                  <c:v>-7.9088823710669574E-3</c:v>
                </c:pt>
                <c:pt idx="3">
                  <c:v>-2.8643736339583571E-3</c:v>
                </c:pt>
                <c:pt idx="4">
                  <c:v>-4.0839399637752219E-3</c:v>
                </c:pt>
                <c:pt idx="5">
                  <c:v>4.0311837547928227E-3</c:v>
                </c:pt>
                <c:pt idx="6">
                  <c:v>7.6954139025093744E-3</c:v>
                </c:pt>
                <c:pt idx="7">
                  <c:v>1.2502576080236312E-2</c:v>
                </c:pt>
                <c:pt idx="8">
                  <c:v>1.6645181717438996E-2</c:v>
                </c:pt>
                <c:pt idx="9">
                  <c:v>1.5772028563165973E-2</c:v>
                </c:pt>
                <c:pt idx="10">
                  <c:v>1.7443388375454425E-2</c:v>
                </c:pt>
                <c:pt idx="11">
                  <c:v>1.9899480181237019E-2</c:v>
                </c:pt>
                <c:pt idx="12">
                  <c:v>1.5923432454677838E-2</c:v>
                </c:pt>
                <c:pt idx="13">
                  <c:v>9.6078940534925997E-3</c:v>
                </c:pt>
                <c:pt idx="14">
                  <c:v>2.0967078189300412E-2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834-F345-8253-8A6FEF44B102}"/>
            </c:ext>
          </c:extLst>
        </c:ser>
        <c:ser>
          <c:idx val="7"/>
          <c:order val="6"/>
          <c:tx>
            <c:strRef>
              <c:f>Sheet2!$B$18</c:f>
              <c:strCache>
                <c:ptCount val="1"/>
                <c:pt idx="0">
                  <c:v>T Zuidoost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Sheet2!$C$10:$Q$10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Sheet2!$C$18:$Q$18</c:f>
              <c:numCache>
                <c:formatCode>0.00%</c:formatCode>
                <c:ptCount val="15"/>
                <c:pt idx="0">
                  <c:v>-2.0397268777157047E-2</c:v>
                </c:pt>
                <c:pt idx="1">
                  <c:v>-1.2546415400408075E-2</c:v>
                </c:pt>
                <c:pt idx="2">
                  <c:v>1.2898340541858644E-2</c:v>
                </c:pt>
                <c:pt idx="3">
                  <c:v>1.9867717493221155E-2</c:v>
                </c:pt>
                <c:pt idx="4">
                  <c:v>1.2647533855137285E-2</c:v>
                </c:pt>
                <c:pt idx="5">
                  <c:v>6.134367178681847E-3</c:v>
                </c:pt>
                <c:pt idx="6">
                  <c:v>1.0462393912788996E-2</c:v>
                </c:pt>
                <c:pt idx="7">
                  <c:v>1.058335143484662E-2</c:v>
                </c:pt>
                <c:pt idx="8">
                  <c:v>3.9167452802025245E-3</c:v>
                </c:pt>
                <c:pt idx="9">
                  <c:v>5.8997751900179609E-3</c:v>
                </c:pt>
                <c:pt idx="10">
                  <c:v>1.7619165868482979E-2</c:v>
                </c:pt>
                <c:pt idx="11">
                  <c:v>2.0881508767444833E-2</c:v>
                </c:pt>
                <c:pt idx="12">
                  <c:v>1.6504655451089307E-3</c:v>
                </c:pt>
                <c:pt idx="13">
                  <c:v>6.9432607188718055E-3</c:v>
                </c:pt>
                <c:pt idx="14">
                  <c:v>1.3892337207990069E-2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834-F345-8253-8A6FEF44B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3710943"/>
        <c:axId val="593712575"/>
      </c:lineChart>
      <c:catAx>
        <c:axId val="593710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593712575"/>
        <c:crosses val="autoZero"/>
        <c:auto val="1"/>
        <c:lblAlgn val="ctr"/>
        <c:lblOffset val="100"/>
        <c:noMultiLvlLbl val="0"/>
      </c:catAx>
      <c:valAx>
        <c:axId val="593712575"/>
        <c:scaling>
          <c:orientation val="minMax"/>
          <c:max val="4.5000000000000012E-2"/>
          <c:min val="-5.000000000000001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593710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2000" b="0" i="0" u="none" strike="noStrike" baseline="0" dirty="0" err="1">
                <a:effectLst/>
              </a:rPr>
              <a:t>Growth</a:t>
            </a:r>
            <a:r>
              <a:rPr lang="nl-NL" sz="2000" b="0" i="0" u="none" strike="noStrike" baseline="0" dirty="0">
                <a:effectLst/>
              </a:rPr>
              <a:t> in </a:t>
            </a:r>
            <a:r>
              <a:rPr lang="nl-NL" sz="2000" b="0" i="0" u="none" strike="noStrike" baseline="0" dirty="0" err="1">
                <a:effectLst/>
              </a:rPr>
              <a:t>number</a:t>
            </a:r>
            <a:r>
              <a:rPr lang="nl-NL" sz="2000" b="0" i="0" u="none" strike="noStrike" baseline="0" dirty="0">
                <a:effectLst/>
              </a:rPr>
              <a:t> of companies per 1000 </a:t>
            </a:r>
            <a:r>
              <a:rPr lang="nl-NL" sz="2000" b="0" i="0" u="none" strike="noStrike" baseline="0" dirty="0" err="1">
                <a:effectLst/>
              </a:rPr>
              <a:t>inhabitants</a:t>
            </a:r>
            <a:r>
              <a:rPr lang="nl-NL" sz="2000" b="0" i="0" u="none" strike="noStrike" baseline="0" dirty="0">
                <a:effectLst/>
              </a:rPr>
              <a:t> (</a:t>
            </a:r>
            <a:r>
              <a:rPr lang="nl-NL" sz="2000" b="0" i="0" u="none" strike="noStrike" baseline="0" dirty="0" err="1">
                <a:effectLst/>
              </a:rPr>
              <a:t>excluding</a:t>
            </a:r>
            <a:r>
              <a:rPr lang="nl-NL" sz="2000" b="0" i="0" u="none" strike="noStrike" baseline="0" dirty="0">
                <a:effectLst/>
              </a:rPr>
              <a:t> Westpoort) </a:t>
            </a:r>
            <a:endParaRPr lang="en-GB" sz="2000" b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Sheet3!$B$12</c:f>
              <c:strCache>
                <c:ptCount val="1"/>
                <c:pt idx="0">
                  <c:v>A Centrum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Sheet3!$C$11:$M$11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Sheet3!$C$12:$M$12</c:f>
              <c:numCache>
                <c:formatCode>0.00%</c:formatCode>
                <c:ptCount val="11"/>
                <c:pt idx="0">
                  <c:v>3.5514018691588788E-2</c:v>
                </c:pt>
                <c:pt idx="1">
                  <c:v>-9.9277978339350186E-3</c:v>
                </c:pt>
                <c:pt idx="2">
                  <c:v>-9.1157702825888781E-3</c:v>
                </c:pt>
                <c:pt idx="3">
                  <c:v>1.2879484820607176E-2</c:v>
                </c:pt>
                <c:pt idx="4">
                  <c:v>8.1743869209809257E-3</c:v>
                </c:pt>
                <c:pt idx="5">
                  <c:v>-2.7027027027027029E-3</c:v>
                </c:pt>
                <c:pt idx="6">
                  <c:v>2.7100271002710027E-3</c:v>
                </c:pt>
                <c:pt idx="7">
                  <c:v>3.5135135135135137E-2</c:v>
                </c:pt>
                <c:pt idx="8">
                  <c:v>3.3072236727589209E-2</c:v>
                </c:pt>
                <c:pt idx="9">
                  <c:v>2.1903959561920809E-2</c:v>
                </c:pt>
                <c:pt idx="10">
                  <c:v>-1.5663643858202802E-2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C5-E74E-A151-17DBE8541737}"/>
            </c:ext>
          </c:extLst>
        </c:ser>
        <c:ser>
          <c:idx val="2"/>
          <c:order val="1"/>
          <c:tx>
            <c:strRef>
              <c:f>Sheet3!$B$14</c:f>
              <c:strCache>
                <c:ptCount val="1"/>
                <c:pt idx="0">
                  <c:v>E West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Sheet3!$C$11:$M$11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Sheet3!$C$14:$M$14</c:f>
              <c:numCache>
                <c:formatCode>0.00%</c:formatCode>
                <c:ptCount val="11"/>
                <c:pt idx="0">
                  <c:v>2.5396825396825397E-2</c:v>
                </c:pt>
                <c:pt idx="1">
                  <c:v>5.8823529411764705E-2</c:v>
                </c:pt>
                <c:pt idx="2">
                  <c:v>5.8479532163742687E-3</c:v>
                </c:pt>
                <c:pt idx="3">
                  <c:v>-1.7441860465116279E-2</c:v>
                </c:pt>
                <c:pt idx="4">
                  <c:v>1.1834319526627219E-2</c:v>
                </c:pt>
                <c:pt idx="5">
                  <c:v>-5.8479532163742687E-3</c:v>
                </c:pt>
                <c:pt idx="6">
                  <c:v>2.9411764705882353E-3</c:v>
                </c:pt>
                <c:pt idx="7">
                  <c:v>-2.6392961876832845E-2</c:v>
                </c:pt>
                <c:pt idx="8">
                  <c:v>1.2048192771084338E-2</c:v>
                </c:pt>
                <c:pt idx="9">
                  <c:v>2.6785714285714284E-2</c:v>
                </c:pt>
                <c:pt idx="10">
                  <c:v>2.8985507246376812E-3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C5-E74E-A151-17DBE8541737}"/>
            </c:ext>
          </c:extLst>
        </c:ser>
        <c:ser>
          <c:idx val="3"/>
          <c:order val="2"/>
          <c:tx>
            <c:strRef>
              <c:f>Sheet3!$B$15</c:f>
              <c:strCache>
                <c:ptCount val="1"/>
                <c:pt idx="0">
                  <c:v>F Nieuw-West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Sheet3!$C$11:$M$11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Sheet3!$C$15:$M$15</c:f>
              <c:numCache>
                <c:formatCode>0.00%</c:formatCode>
                <c:ptCount val="11"/>
                <c:pt idx="0">
                  <c:v>3.8617886178861791E-2</c:v>
                </c:pt>
                <c:pt idx="1">
                  <c:v>2.9354207436399216E-2</c:v>
                </c:pt>
                <c:pt idx="2">
                  <c:v>-1.9011406844106463E-2</c:v>
                </c:pt>
                <c:pt idx="3">
                  <c:v>0</c:v>
                </c:pt>
                <c:pt idx="4">
                  <c:v>-1.7441860465116279E-2</c:v>
                </c:pt>
                <c:pt idx="5">
                  <c:v>-3.5502958579881658E-2</c:v>
                </c:pt>
                <c:pt idx="6">
                  <c:v>-2.6584867075664622E-2</c:v>
                </c:pt>
                <c:pt idx="7">
                  <c:v>1.2605042016806723E-2</c:v>
                </c:pt>
                <c:pt idx="8">
                  <c:v>4.9792531120331947E-2</c:v>
                </c:pt>
                <c:pt idx="9">
                  <c:v>2.3715415019762844E-2</c:v>
                </c:pt>
                <c:pt idx="10">
                  <c:v>-3.8610038610038611E-3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C5-E74E-A151-17DBE8541737}"/>
            </c:ext>
          </c:extLst>
        </c:ser>
        <c:ser>
          <c:idx val="4"/>
          <c:order val="3"/>
          <c:tx>
            <c:strRef>
              <c:f>Sheet3!$B$16</c:f>
              <c:strCache>
                <c:ptCount val="1"/>
                <c:pt idx="0">
                  <c:v>K Zuid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Sheet3!$C$11:$M$11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Sheet3!$C$16:$M$16</c:f>
              <c:numCache>
                <c:formatCode>0.00%</c:formatCode>
                <c:ptCount val="11"/>
                <c:pt idx="0">
                  <c:v>6.2893081761006289E-2</c:v>
                </c:pt>
                <c:pt idx="1">
                  <c:v>1.3313609467455622E-2</c:v>
                </c:pt>
                <c:pt idx="2">
                  <c:v>1.167883211678832E-2</c:v>
                </c:pt>
                <c:pt idx="3">
                  <c:v>-1.0101010101010102E-2</c:v>
                </c:pt>
                <c:pt idx="4">
                  <c:v>1.4577259475218658E-2</c:v>
                </c:pt>
                <c:pt idx="5">
                  <c:v>-2.0114942528735632E-2</c:v>
                </c:pt>
                <c:pt idx="6">
                  <c:v>2.932551319648094E-2</c:v>
                </c:pt>
                <c:pt idx="7">
                  <c:v>2.2792022792022793E-2</c:v>
                </c:pt>
                <c:pt idx="8">
                  <c:v>1.8105849582172703E-2</c:v>
                </c:pt>
                <c:pt idx="9">
                  <c:v>4.9247606019151846E-2</c:v>
                </c:pt>
                <c:pt idx="10">
                  <c:v>4.0417209908735333E-2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4C5-E74E-A151-17DBE8541737}"/>
            </c:ext>
          </c:extLst>
        </c:ser>
        <c:ser>
          <c:idx val="5"/>
          <c:order val="4"/>
          <c:tx>
            <c:strRef>
              <c:f>Sheet3!$B$17</c:f>
              <c:strCache>
                <c:ptCount val="1"/>
                <c:pt idx="0">
                  <c:v>M Oost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Sheet3!$C$11:$M$11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Sheet3!$C$17:$M$17</c:f>
              <c:numCache>
                <c:formatCode>0.00%</c:formatCode>
                <c:ptCount val="11"/>
                <c:pt idx="0">
                  <c:v>-2.5974025974025976E-2</c:v>
                </c:pt>
                <c:pt idx="1">
                  <c:v>0.02</c:v>
                </c:pt>
                <c:pt idx="2">
                  <c:v>-3.2679738562091505E-2</c:v>
                </c:pt>
                <c:pt idx="3">
                  <c:v>4.0540540540540543E-2</c:v>
                </c:pt>
                <c:pt idx="4">
                  <c:v>4.3290043290043288E-2</c:v>
                </c:pt>
                <c:pt idx="5">
                  <c:v>-3.7344398340248962E-2</c:v>
                </c:pt>
                <c:pt idx="6">
                  <c:v>-1.9396551724137932E-2</c:v>
                </c:pt>
                <c:pt idx="7">
                  <c:v>2.1978021978021978E-3</c:v>
                </c:pt>
                <c:pt idx="8">
                  <c:v>1.0964912280701754E-2</c:v>
                </c:pt>
                <c:pt idx="9">
                  <c:v>-3.2537960954446853E-2</c:v>
                </c:pt>
                <c:pt idx="10">
                  <c:v>2.242152466367713E-3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C5-E74E-A151-17DBE8541737}"/>
            </c:ext>
          </c:extLst>
        </c:ser>
        <c:ser>
          <c:idx val="6"/>
          <c:order val="5"/>
          <c:tx>
            <c:strRef>
              <c:f>Sheet3!$B$18</c:f>
              <c:strCache>
                <c:ptCount val="1"/>
                <c:pt idx="0">
                  <c:v>N Noord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Sheet3!$C$11:$M$11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Sheet3!$C$18:$M$18</c:f>
              <c:numCache>
                <c:formatCode>0.00%</c:formatCode>
                <c:ptCount val="11"/>
                <c:pt idx="0">
                  <c:v>2.9900332225913623E-2</c:v>
                </c:pt>
                <c:pt idx="1">
                  <c:v>4.5161290322580643E-2</c:v>
                </c:pt>
                <c:pt idx="2">
                  <c:v>4.0123456790123455E-2</c:v>
                </c:pt>
                <c:pt idx="3">
                  <c:v>-2.967359050445104E-3</c:v>
                </c:pt>
                <c:pt idx="4">
                  <c:v>1.7857142857142856E-2</c:v>
                </c:pt>
                <c:pt idx="5">
                  <c:v>-4.9707602339181284E-2</c:v>
                </c:pt>
                <c:pt idx="6">
                  <c:v>1.5384615384615385E-2</c:v>
                </c:pt>
                <c:pt idx="7">
                  <c:v>0</c:v>
                </c:pt>
                <c:pt idx="8">
                  <c:v>3.3333333333333333E-2</c:v>
                </c:pt>
                <c:pt idx="9">
                  <c:v>2.932551319648094E-2</c:v>
                </c:pt>
                <c:pt idx="10">
                  <c:v>1.9943019943019943E-2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4C5-E74E-A151-17DBE8541737}"/>
            </c:ext>
          </c:extLst>
        </c:ser>
        <c:ser>
          <c:idx val="7"/>
          <c:order val="6"/>
          <c:tx>
            <c:strRef>
              <c:f>Sheet3!$B$19</c:f>
              <c:strCache>
                <c:ptCount val="1"/>
                <c:pt idx="0">
                  <c:v>T Zuidoost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Sheet3!$C$11:$M$11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Sheet3!$C$19:$M$19</c:f>
              <c:numCache>
                <c:formatCode>0.00%</c:formatCode>
                <c:ptCount val="11"/>
                <c:pt idx="0">
                  <c:v>9.0909090909090905E-3</c:v>
                </c:pt>
                <c:pt idx="1">
                  <c:v>-3.3462033462033462E-2</c:v>
                </c:pt>
                <c:pt idx="2">
                  <c:v>1.5978695073235686E-2</c:v>
                </c:pt>
                <c:pt idx="3">
                  <c:v>-5.2424639580602884E-3</c:v>
                </c:pt>
                <c:pt idx="4">
                  <c:v>-1.5810276679841896E-2</c:v>
                </c:pt>
                <c:pt idx="5">
                  <c:v>7.2289156626506021E-2</c:v>
                </c:pt>
                <c:pt idx="6">
                  <c:v>3.495630461922597E-2</c:v>
                </c:pt>
                <c:pt idx="7">
                  <c:v>5.6694813027744269E-2</c:v>
                </c:pt>
                <c:pt idx="8">
                  <c:v>-2.2831050228310501E-3</c:v>
                </c:pt>
                <c:pt idx="9">
                  <c:v>4.8054919908466817E-2</c:v>
                </c:pt>
                <c:pt idx="10">
                  <c:v>2.074235807860262E-2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4C5-E74E-A151-17DBE8541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5273247"/>
        <c:axId val="625274879"/>
      </c:lineChart>
      <c:catAx>
        <c:axId val="62527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625274879"/>
        <c:crosses val="autoZero"/>
        <c:auto val="1"/>
        <c:lblAlgn val="ctr"/>
        <c:lblOffset val="100"/>
        <c:noMultiLvlLbl val="0"/>
      </c:catAx>
      <c:valAx>
        <c:axId val="62527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62527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7A1E-957E-F84C-9254-B46D4EC23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083C6-6B68-024C-874B-7AF61E6F6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06265-20E2-384B-A129-8E307F57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6C15F-0221-A946-BCE6-46307331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B5C6D-4480-7D4C-BAA1-D64B06AB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766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3EDB-AA0C-E048-BD96-7ED79A00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A7E6C-37E5-A74F-A10A-9371FD15B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6E97C-8296-0E45-90FD-C14C356D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82E76-8C75-944C-9F2D-B739C488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27FA-BD53-6F42-B351-8E11B796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833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92FED-8A4B-A84C-B1A3-F5E665370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54271-2014-A445-BC0F-EE7828AAE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F95C6-F5AA-F745-B890-47D25AAF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8288F-1090-1A42-9285-CD7D38E5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6FD1-D28E-C547-A3CC-755038334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122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FA55-0F26-3E46-9216-9ECCEA6C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CCEC9-4A9D-8943-A667-A579CACB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E39C4-6089-2545-BDEA-B867B948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947AC-E6FF-C24E-84D9-A04C010A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4C1D1-643C-8E4C-893E-27819A11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727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92A4-DF66-7D4D-B409-14F7E530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0BF3A-2216-D446-B62F-0D38ABA20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68517-46CA-624E-B731-ED1A3CAC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2CB14-37C3-984F-92A2-C84319A0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E41C0-5E86-364F-92F9-5AA3CCA2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690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77CE-FE87-1D49-8195-E7E73ECA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36724-74D3-4543-85CE-46CA832F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F2C44-C29B-BC46-8482-1D836550D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B6A9E-2FDF-1A4D-82FF-0BDF71F9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345B9-D1D2-254B-8127-734A831F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450E0-D855-1744-93B1-5097D4D4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143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37F0-BF98-2E4B-B5C9-2838ABE6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B3F41-1975-7040-8A7B-89A00E6CE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7D6FF-5553-A94F-B5BD-FDEAB437C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E0100-ACBC-0D43-918D-8C7804DE2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D1A76-FC07-4141-AC04-93F124235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77224-86F8-764D-9434-F56B28A4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24D19-DCBF-134F-91E5-44E76383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CBDDD-11A1-6D45-89EB-18F62E2C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438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7D92-38CD-CD42-BF1E-A8A634D0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3CCAD-03D1-9945-83AD-073D5260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C98C6-74E8-B249-8259-FF7A3D79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950FA-DC89-4141-9D2C-F3753B8E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842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181CE-3C06-8640-905C-147B7BBD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0B64C-666E-464B-9A77-BD7C1EE8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484C-A71D-164B-87E6-7874C081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322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9FC-90FD-5048-8DD9-B0849A88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B5FB7-D735-F445-9E05-7F169B08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7A9BA-684C-874E-AA26-6B3F51D34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C9C63-C8A8-C949-BFD2-CA669C4D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7AF72-FBD4-F44A-8C0E-CB6D8411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EBF6F-7495-7047-A70F-BEA4C9F4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338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2E63-CDE7-B946-ACFE-AD9B5EF1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732210-C269-0346-8A5F-1F3AC48B7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FBB2D-CFBC-F74B-87E4-04A652F31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2606B-F099-6B4A-B508-5DC69688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65981-2363-5F4E-A11A-E7562361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FE50A-828F-8946-98E2-352CA06A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656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D61019-14D8-4D47-9CBF-4413FDF6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B6EB7-7418-FC47-9753-AA60C043C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B9B1B-84CB-404A-8CF5-0765E794D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5FF07-6893-CE47-BC87-67580148754A}" type="datetimeFigureOut">
              <a:rPr lang="en-NL" smtClean="0"/>
              <a:t>25/05/2020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C9074-D240-5D41-9685-F0A878A8A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83379-730E-404C-809A-ECC4A980E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23293-AF2D-5643-82CF-CC028086BC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54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amsterdam.nl/data/?modus=kaart&amp;lagen=opldp-slpb%3A1%7Copldp-slpnb%3A1%7Copldp-nlpb%3A1%7Copldp-nlpnb%3A1&amp;legenda=true&amp;zoom=8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msterdam.nl/datasets/zoek/?term=bbga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msterdam.nl/datasets/zoek/?term=bbga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3F02-5C1F-F448-8E31-4D08CA585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L" b="1" dirty="0"/>
              <a:t>Are charging stations put on </a:t>
            </a:r>
            <a:br>
              <a:rPr lang="en-NL" b="1" dirty="0"/>
            </a:br>
            <a:r>
              <a:rPr lang="en-NL" b="1" dirty="0"/>
              <a:t>the right spot?</a:t>
            </a:r>
            <a:br>
              <a:rPr lang="en-NL" b="1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00927-9A20-C045-8663-52B83C378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0525"/>
            <a:ext cx="9144000" cy="2998788"/>
          </a:xfrm>
        </p:spPr>
        <p:txBody>
          <a:bodyPr/>
          <a:lstStyle/>
          <a:p>
            <a:endParaRPr lang="en-NL" dirty="0"/>
          </a:p>
          <a:p>
            <a:pPr algn="l"/>
            <a:r>
              <a:rPr lang="en-NL" sz="3200" b="1" dirty="0"/>
              <a:t>1 – looking at current locations of charging stations</a:t>
            </a:r>
          </a:p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2485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C66A-2A65-F741-B7D7-208C4929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618" y="310885"/>
            <a:ext cx="10515600" cy="1325563"/>
          </a:xfrm>
        </p:spPr>
        <p:txBody>
          <a:bodyPr/>
          <a:lstStyle/>
          <a:p>
            <a:pPr algn="ctr"/>
            <a:r>
              <a:rPr lang="en-NL" b="1" dirty="0"/>
              <a:t>Are charging stations put on </a:t>
            </a:r>
            <a:br>
              <a:rPr lang="en-NL" b="1" dirty="0"/>
            </a:br>
            <a:r>
              <a:rPr lang="en-NL" b="1" dirty="0"/>
              <a:t>the right spot?</a:t>
            </a:r>
          </a:p>
        </p:txBody>
      </p:sp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5802884C-E60B-584B-9FBD-0769E8B7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249424"/>
            <a:ext cx="3558170" cy="319964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EBE158-882F-2A49-9A64-64B217127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199206"/>
              </p:ext>
            </p:extLst>
          </p:nvPr>
        </p:nvGraphicFramePr>
        <p:xfrm>
          <a:off x="611293" y="1743805"/>
          <a:ext cx="8298392" cy="4155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63133">
                  <a:extLst>
                    <a:ext uri="{9D8B030D-6E8A-4147-A177-3AD203B41FA5}">
                      <a16:colId xmlns:a16="http://schemas.microsoft.com/office/drawing/2014/main" val="2389583529"/>
                    </a:ext>
                  </a:extLst>
                </a:gridCol>
                <a:gridCol w="2296993">
                  <a:extLst>
                    <a:ext uri="{9D8B030D-6E8A-4147-A177-3AD203B41FA5}">
                      <a16:colId xmlns:a16="http://schemas.microsoft.com/office/drawing/2014/main" val="2182562124"/>
                    </a:ext>
                  </a:extLst>
                </a:gridCol>
                <a:gridCol w="2266541">
                  <a:extLst>
                    <a:ext uri="{9D8B030D-6E8A-4147-A177-3AD203B41FA5}">
                      <a16:colId xmlns:a16="http://schemas.microsoft.com/office/drawing/2014/main" val="1945856144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35540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  <a:p>
                      <a:endParaRPr lang="en-NL" dirty="0"/>
                    </a:p>
                    <a:p>
                      <a:r>
                        <a:rPr lang="en-NL" dirty="0"/>
                        <a:t>Stadsdeel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Number of charging stations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Average population growth (2016-2020)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Average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growth</a:t>
                      </a:r>
                      <a:r>
                        <a:rPr lang="nl-NL" dirty="0"/>
                        <a:t> in </a:t>
                      </a:r>
                      <a:r>
                        <a:rPr lang="nl-NL" dirty="0" err="1"/>
                        <a:t>number</a:t>
                      </a:r>
                      <a:r>
                        <a:rPr lang="nl-NL" dirty="0"/>
                        <a:t> of companies per 1000 </a:t>
                      </a:r>
                      <a:r>
                        <a:rPr lang="nl-NL" dirty="0" err="1"/>
                        <a:t>inhabitants</a:t>
                      </a:r>
                      <a:r>
                        <a:rPr lang="nl-NL" dirty="0"/>
                        <a:t> (2015-2019)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90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Centrum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</a:t>
                      </a:r>
                      <a:endParaRPr lang="en-NL" sz="1400" dirty="0"/>
                    </a:p>
                  </a:txBody>
                  <a:tcPr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(0,21%)</a:t>
                      </a:r>
                    </a:p>
                  </a:txBody>
                  <a:tcPr marL="9525" marR="9525" marT="9525" marB="0" anchor="b"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(1,54%)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5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  <a:endParaRPr lang="en-NL" sz="1400" dirty="0"/>
                    </a:p>
                  </a:txBody>
                  <a:tcPr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(0,64%)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(0,37%)</a:t>
                      </a:r>
                    </a:p>
                  </a:txBody>
                  <a:tcPr marL="9525" marR="9525" marT="9525" marB="0" anchor="b">
                    <a:solidFill>
                      <a:srgbClr val="FFC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11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Westpoort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</a:t>
                      </a:r>
                      <a:endParaRPr lang="en-NL" sz="1400" dirty="0"/>
                    </a:p>
                  </a:txBody>
                  <a:tcPr>
                    <a:solidFill>
                      <a:srgbClr val="FF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(-10,52%)</a:t>
                      </a:r>
                    </a:p>
                  </a:txBody>
                  <a:tcPr marL="9525" marR="9525" marT="9525" marB="0" anchor="b">
                    <a:solidFill>
                      <a:srgbClr val="FF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(10,90%)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Nieuw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(1,75%)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(1,11%)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3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Zuid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NL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(0,68%)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(3,20%)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5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  <a:endParaRPr lang="en-NL" sz="1400" dirty="0"/>
                    </a:p>
                  </a:txBody>
                  <a:tcPr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(2,00%)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(-0,73%)</a:t>
                      </a:r>
                    </a:p>
                  </a:txBody>
                  <a:tcPr marL="9525" marR="9525" marT="9525" marB="0" anchor="b"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38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Zuidoost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(1,22%)</a:t>
                      </a:r>
                    </a:p>
                  </a:txBody>
                  <a:tcPr marL="9525" marR="9525" marT="9525" marB="0" anchor="b">
                    <a:solidFill>
                      <a:srgbClr val="92D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(3,16%)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7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Noord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(1,68%)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(1,96%)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15767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C76543-EDDC-5549-8BEF-AA509F043B7E}"/>
              </a:ext>
            </a:extLst>
          </p:cNvPr>
          <p:cNvSpPr/>
          <p:nvPr/>
        </p:nvSpPr>
        <p:spPr>
          <a:xfrm>
            <a:off x="10780131" y="1497775"/>
            <a:ext cx="15422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sz="2000" b="1" dirty="0"/>
              <a:t>SCALE</a:t>
            </a:r>
          </a:p>
          <a:p>
            <a:r>
              <a:rPr lang="en-NL" sz="1000" b="1" dirty="0"/>
              <a:t>Average growth of companies per 1000 inhabitants</a:t>
            </a:r>
            <a:r>
              <a:rPr lang="en-NL" sz="1000" dirty="0"/>
              <a:t>:</a:t>
            </a:r>
          </a:p>
          <a:p>
            <a:endParaRPr lang="en-NL" sz="2000" dirty="0"/>
          </a:p>
          <a:p>
            <a:r>
              <a:rPr lang="en-NL" sz="2000" dirty="0"/>
              <a:t>1 highest</a:t>
            </a:r>
          </a:p>
          <a:p>
            <a:r>
              <a:rPr lang="en-NL" sz="2000" dirty="0"/>
              <a:t>2 3% - 4%</a:t>
            </a:r>
          </a:p>
          <a:p>
            <a:r>
              <a:rPr lang="en-NL" sz="2000" dirty="0"/>
              <a:t>3 2% - 3%</a:t>
            </a:r>
          </a:p>
          <a:p>
            <a:r>
              <a:rPr lang="en-NL" sz="2000" dirty="0"/>
              <a:t>4 1% - 2%</a:t>
            </a:r>
          </a:p>
          <a:p>
            <a:r>
              <a:rPr lang="en-NL" sz="2000" dirty="0"/>
              <a:t>5 0%- 1%</a:t>
            </a:r>
          </a:p>
          <a:p>
            <a:r>
              <a:rPr lang="en-NL" sz="2000" dirty="0"/>
              <a:t>6 -1% - 0%</a:t>
            </a:r>
          </a:p>
          <a:p>
            <a:r>
              <a:rPr lang="en-NL" sz="2000" dirty="0"/>
              <a:t>7 lowest</a:t>
            </a:r>
          </a:p>
        </p:txBody>
      </p:sp>
    </p:spTree>
    <p:extLst>
      <p:ext uri="{BB962C8B-B14F-4D97-AF65-F5344CB8AC3E}">
        <p14:creationId xmlns:p14="http://schemas.microsoft.com/office/powerpoint/2010/main" val="1610732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3F02-5C1F-F448-8E31-4D08CA585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L" b="1" dirty="0"/>
              <a:t>Are charging stations put on </a:t>
            </a:r>
            <a:br>
              <a:rPr lang="en-NL" b="1" dirty="0"/>
            </a:br>
            <a:r>
              <a:rPr lang="en-NL" b="1" dirty="0"/>
              <a:t>the right spot?</a:t>
            </a:r>
            <a:br>
              <a:rPr lang="en-NL" b="1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00927-9A20-C045-8663-52B83C378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0525"/>
            <a:ext cx="9144000" cy="2998788"/>
          </a:xfrm>
        </p:spPr>
        <p:txBody>
          <a:bodyPr/>
          <a:lstStyle/>
          <a:p>
            <a:endParaRPr lang="en-NL" dirty="0"/>
          </a:p>
          <a:p>
            <a:pPr algn="l"/>
            <a:r>
              <a:rPr lang="en-NL" dirty="0"/>
              <a:t>1 – looking at current locations of charging stations</a:t>
            </a:r>
          </a:p>
          <a:p>
            <a:pPr algn="l"/>
            <a:r>
              <a:rPr lang="en-NL" dirty="0"/>
              <a:t>2 – looking at relative population growth per stadsdeel</a:t>
            </a:r>
          </a:p>
          <a:p>
            <a:pPr algn="l"/>
            <a:r>
              <a:rPr lang="en-NL" dirty="0"/>
              <a:t>3 – looking at growth in number of companies per 1000 inhabitants per stadsdeel</a:t>
            </a:r>
          </a:p>
        </p:txBody>
      </p:sp>
    </p:spTree>
    <p:extLst>
      <p:ext uri="{BB962C8B-B14F-4D97-AF65-F5344CB8AC3E}">
        <p14:creationId xmlns:p14="http://schemas.microsoft.com/office/powerpoint/2010/main" val="3003717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C66A-2A65-F741-B7D7-208C4929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618" y="310885"/>
            <a:ext cx="10515600" cy="1325563"/>
          </a:xfrm>
        </p:spPr>
        <p:txBody>
          <a:bodyPr/>
          <a:lstStyle/>
          <a:p>
            <a:pPr algn="ctr"/>
            <a:r>
              <a:rPr lang="en-NL" b="1" dirty="0"/>
              <a:t>Are charging stations put on </a:t>
            </a:r>
            <a:br>
              <a:rPr lang="en-NL" b="1" dirty="0"/>
            </a:br>
            <a:r>
              <a:rPr lang="en-NL" b="1" dirty="0"/>
              <a:t>the right spot?</a:t>
            </a: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CA8AADEF-A347-E943-A791-484928EF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30" y="-25400"/>
            <a:ext cx="2398497" cy="199813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EBE158-882F-2A49-9A64-64B217127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395118"/>
              </p:ext>
            </p:extLst>
          </p:nvPr>
        </p:nvGraphicFramePr>
        <p:xfrm>
          <a:off x="611293" y="1743805"/>
          <a:ext cx="10515600" cy="41855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63133">
                  <a:extLst>
                    <a:ext uri="{9D8B030D-6E8A-4147-A177-3AD203B41FA5}">
                      <a16:colId xmlns:a16="http://schemas.microsoft.com/office/drawing/2014/main" val="2389583529"/>
                    </a:ext>
                  </a:extLst>
                </a:gridCol>
                <a:gridCol w="2296993">
                  <a:extLst>
                    <a:ext uri="{9D8B030D-6E8A-4147-A177-3AD203B41FA5}">
                      <a16:colId xmlns:a16="http://schemas.microsoft.com/office/drawing/2014/main" val="2182562124"/>
                    </a:ext>
                  </a:extLst>
                </a:gridCol>
                <a:gridCol w="2266541">
                  <a:extLst>
                    <a:ext uri="{9D8B030D-6E8A-4147-A177-3AD203B41FA5}">
                      <a16:colId xmlns:a16="http://schemas.microsoft.com/office/drawing/2014/main" val="1945856144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3554093472"/>
                    </a:ext>
                  </a:extLst>
                </a:gridCol>
                <a:gridCol w="2217208">
                  <a:extLst>
                    <a:ext uri="{9D8B030D-6E8A-4147-A177-3AD203B41FA5}">
                      <a16:colId xmlns:a16="http://schemas.microsoft.com/office/drawing/2014/main" val="746074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  <a:p>
                      <a:endParaRPr lang="en-NL" dirty="0"/>
                    </a:p>
                    <a:p>
                      <a:r>
                        <a:rPr lang="en-NL" dirty="0"/>
                        <a:t>Stadsdeel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Number of charging stations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Average population growth (2016-2020)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Average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growth</a:t>
                      </a:r>
                      <a:r>
                        <a:rPr lang="nl-NL" dirty="0"/>
                        <a:t> in </a:t>
                      </a:r>
                      <a:r>
                        <a:rPr lang="nl-NL" dirty="0" err="1"/>
                        <a:t>number</a:t>
                      </a:r>
                      <a:r>
                        <a:rPr lang="nl-NL" dirty="0"/>
                        <a:t> of companies per 1000 </a:t>
                      </a:r>
                      <a:r>
                        <a:rPr lang="nl-NL" dirty="0" err="1"/>
                        <a:t>inhabitants</a:t>
                      </a:r>
                      <a:r>
                        <a:rPr lang="nl-NL" dirty="0"/>
                        <a:t> (2015-2019)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3200" dirty="0"/>
                        <a:t>Attention area?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90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Centrum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</a:t>
                      </a:r>
                      <a:endParaRPr lang="en-NL" sz="1400" dirty="0"/>
                    </a:p>
                  </a:txBody>
                  <a:tcPr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(0,21%)</a:t>
                      </a:r>
                    </a:p>
                  </a:txBody>
                  <a:tcPr marL="9525" marR="9525" marT="9525" marB="0" anchor="b"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(1,54%)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(15)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5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  <a:endParaRPr lang="en-NL" sz="1400" dirty="0"/>
                    </a:p>
                  </a:txBody>
                  <a:tcPr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(0,64%)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(0,37%)</a:t>
                      </a:r>
                    </a:p>
                  </a:txBody>
                  <a:tcPr marL="9525" marR="9525" marT="9525" marB="0" anchor="b"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(13)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11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Westpoort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</a:t>
                      </a:r>
                      <a:endParaRPr lang="en-NL" sz="1400" dirty="0"/>
                    </a:p>
                  </a:txBody>
                  <a:tcPr>
                    <a:solidFill>
                      <a:srgbClr val="FF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(-10,52%)</a:t>
                      </a:r>
                    </a:p>
                  </a:txBody>
                  <a:tcPr marL="9525" marR="9525" marT="9525" marB="0" anchor="b">
                    <a:solidFill>
                      <a:srgbClr val="FF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(10,90%)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Unclear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(9)</a:t>
                      </a:r>
                    </a:p>
                  </a:txBody>
                  <a:tcPr marL="9525" marR="9525" marT="9525" marB="0" anchor="b">
                    <a:solidFill>
                      <a:srgbClr val="FFC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Nieuw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(1,75%)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(1,11%)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(9)</a:t>
                      </a:r>
                    </a:p>
                  </a:txBody>
                  <a:tcPr marL="9525" marR="9525" marT="9525" marB="0" anchor="b">
                    <a:solidFill>
                      <a:srgbClr val="FF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3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Zuid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NL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(0,68%)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(3,20%)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(13)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5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  <a:endParaRPr lang="en-NL" sz="1400" dirty="0"/>
                    </a:p>
                  </a:txBody>
                  <a:tcPr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(2,00%)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(-0,73%)</a:t>
                      </a:r>
                    </a:p>
                  </a:txBody>
                  <a:tcPr marL="9525" marR="9525" marT="9525" marB="0" anchor="b">
                    <a:solidFill>
                      <a:srgbClr val="FF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38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Zuidoost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(1,22%)</a:t>
                      </a:r>
                    </a:p>
                  </a:txBody>
                  <a:tcPr marL="9525" marR="9525" marT="9525" marB="0" anchor="b">
                    <a:solidFill>
                      <a:srgbClr val="92D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(3,16%)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(8)</a:t>
                      </a:r>
                    </a:p>
                  </a:txBody>
                  <a:tcPr marL="9525" marR="9525" marT="9525" marB="0" anchor="b">
                    <a:solidFill>
                      <a:srgbClr val="FF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75024"/>
                  </a:ext>
                </a:extLst>
              </a:tr>
              <a:tr h="400908">
                <a:tc>
                  <a:txBody>
                    <a:bodyPr/>
                    <a:lstStyle/>
                    <a:p>
                      <a:r>
                        <a:rPr lang="en-NL" dirty="0"/>
                        <a:t>Noord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(1,68%)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(1,96%)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(9)</a:t>
                      </a:r>
                    </a:p>
                  </a:txBody>
                  <a:tcPr marL="9525" marR="9525" marT="9525" marB="0" anchor="b">
                    <a:solidFill>
                      <a:srgbClr val="FF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157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039B44-24B1-374C-BCF8-C29A563DA97C}"/>
              </a:ext>
            </a:extLst>
          </p:cNvPr>
          <p:cNvSpPr txBox="1"/>
          <p:nvPr/>
        </p:nvSpPr>
        <p:spPr>
          <a:xfrm>
            <a:off x="600265" y="6036670"/>
            <a:ext cx="11041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NL" dirty="0"/>
              <a:t>ow in total points means: currently low in charging stations, high population growth and high growth in number of </a:t>
            </a:r>
          </a:p>
          <a:p>
            <a:r>
              <a:rPr lang="en-NL" dirty="0"/>
              <a:t>companies per 1000 inhabitants SO more charging </a:t>
            </a:r>
            <a:r>
              <a:rPr lang="en-NL"/>
              <a:t>stations needed</a:t>
            </a:r>
            <a:r>
              <a:rPr lang="en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972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9B31A21-076C-BC4C-AB75-8737C4E4D52D}"/>
              </a:ext>
            </a:extLst>
          </p:cNvPr>
          <p:cNvGrpSpPr/>
          <p:nvPr/>
        </p:nvGrpSpPr>
        <p:grpSpPr>
          <a:xfrm>
            <a:off x="574146" y="-592662"/>
            <a:ext cx="10906654" cy="7450661"/>
            <a:chOff x="1162051" y="95256"/>
            <a:chExt cx="11097681" cy="8942868"/>
          </a:xfrm>
          <a:noFill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85F9CB-3D33-3B49-8F0C-28AF178B4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4579" y="95256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3D20CE-D578-A540-A8B1-97461F98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511" y="637122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648B06-64B1-C345-82F6-38F72AA4D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6045" y="3329524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B9B2BD-3980-1549-8998-13541215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2051" y="2809658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C1E7A7-F968-DB42-B425-B61319AF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0351" y="5310730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67ECBE-5175-CE44-9AF8-153DDE57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108" y="5438124"/>
              <a:ext cx="6539381" cy="3600000"/>
            </a:xfrm>
            <a:prstGeom prst="rect">
              <a:avLst/>
            </a:prstGeom>
            <a:grpFill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E6AD88-7E04-0549-A938-072034ABD01F}"/>
              </a:ext>
            </a:extLst>
          </p:cNvPr>
          <p:cNvSpPr txBox="1"/>
          <p:nvPr/>
        </p:nvSpPr>
        <p:spPr>
          <a:xfrm>
            <a:off x="363070" y="6181818"/>
            <a:ext cx="1111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source: https://data.amsterdam.nl/data/?modus=kaart&amp;lagen=opldp-slpb%3A1%7Copldp-slpnb%3A1%7Copldp-nlpb%3A1%7Copldp-nlpnb%3A1&amp;legenda=true&amp;zoom=8</a:t>
            </a:r>
            <a:endParaRPr lang="en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398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84F8B0-60D0-9045-BB1A-2115661561BE}"/>
              </a:ext>
            </a:extLst>
          </p:cNvPr>
          <p:cNvGrpSpPr/>
          <p:nvPr/>
        </p:nvGrpSpPr>
        <p:grpSpPr>
          <a:xfrm>
            <a:off x="574146" y="-592662"/>
            <a:ext cx="10906654" cy="7450661"/>
            <a:chOff x="1162051" y="95256"/>
            <a:chExt cx="11097681" cy="8942868"/>
          </a:xfrm>
          <a:noFill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F5B543-5213-2345-B6D3-CAF7F218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4579" y="95256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32A85B-93BF-484C-94E6-5851D555A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511" y="637122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0518D1-9773-0C40-9816-FB8BCF76B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6045" y="3329524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EDABD9-F482-7F40-B13B-C4A76FB7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2051" y="2809658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29B22-0D57-7144-B547-B5F42F5EA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0351" y="5310730"/>
              <a:ext cx="6539381" cy="3600000"/>
            </a:xfrm>
            <a:prstGeom prst="rect">
              <a:avLst/>
            </a:prstGeom>
            <a:grpFill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5F1B81-3C2E-E440-A1CD-2DF6D49E4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108" y="5438124"/>
              <a:ext cx="6539381" cy="3600000"/>
            </a:xfrm>
            <a:prstGeom prst="rect">
              <a:avLst/>
            </a:prstGeom>
            <a:grpFill/>
          </p:spPr>
        </p:pic>
      </p:grpSp>
      <p:pic>
        <p:nvPicPr>
          <p:cNvPr id="14" name="Picture 1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D6ABF97-2E31-F448-BFE7-A44F33E6F8C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33881" y="-462114"/>
            <a:ext cx="12278252" cy="69228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CFE9D6-5CFA-9649-B37D-0328232031D2}"/>
              </a:ext>
            </a:extLst>
          </p:cNvPr>
          <p:cNvSpPr txBox="1"/>
          <p:nvPr/>
        </p:nvSpPr>
        <p:spPr>
          <a:xfrm>
            <a:off x="8009467" y="982133"/>
            <a:ext cx="1202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NOORD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F0046-8C60-AF48-AD6A-E483928749EF}"/>
              </a:ext>
            </a:extLst>
          </p:cNvPr>
          <p:cNvSpPr txBox="1"/>
          <p:nvPr/>
        </p:nvSpPr>
        <p:spPr>
          <a:xfrm>
            <a:off x="1845277" y="728889"/>
            <a:ext cx="193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WESTPOORT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BDB29-7EDF-4049-9F25-90E6EE5510AD}"/>
              </a:ext>
            </a:extLst>
          </p:cNvPr>
          <p:cNvSpPr txBox="1"/>
          <p:nvPr/>
        </p:nvSpPr>
        <p:spPr>
          <a:xfrm>
            <a:off x="5452533" y="2261184"/>
            <a:ext cx="128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b="1" dirty="0"/>
              <a:t>CENTRUM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CFD85-C3B4-4F41-B207-1B74568EEF9A}"/>
              </a:ext>
            </a:extLst>
          </p:cNvPr>
          <p:cNvSpPr txBox="1"/>
          <p:nvPr/>
        </p:nvSpPr>
        <p:spPr>
          <a:xfrm>
            <a:off x="4365603" y="1979068"/>
            <a:ext cx="1202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WEST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2C969-A3EA-694F-BA58-45CC4F44CC7F}"/>
              </a:ext>
            </a:extLst>
          </p:cNvPr>
          <p:cNvSpPr txBox="1"/>
          <p:nvPr/>
        </p:nvSpPr>
        <p:spPr>
          <a:xfrm>
            <a:off x="1703900" y="2474817"/>
            <a:ext cx="207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NIEUW WEST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EFF62-0612-654E-B350-FFB36019634E}"/>
              </a:ext>
            </a:extLst>
          </p:cNvPr>
          <p:cNvSpPr txBox="1"/>
          <p:nvPr/>
        </p:nvSpPr>
        <p:spPr>
          <a:xfrm>
            <a:off x="4851400" y="3617591"/>
            <a:ext cx="1202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ZUID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0804A-6FBB-6B49-AB74-E28CE2607E98}"/>
              </a:ext>
            </a:extLst>
          </p:cNvPr>
          <p:cNvSpPr txBox="1"/>
          <p:nvPr/>
        </p:nvSpPr>
        <p:spPr>
          <a:xfrm>
            <a:off x="7194584" y="2661294"/>
            <a:ext cx="1202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OOST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D9FC7-D141-444C-8AE0-9657400422F0}"/>
              </a:ext>
            </a:extLst>
          </p:cNvPr>
          <p:cNvSpPr txBox="1"/>
          <p:nvPr/>
        </p:nvSpPr>
        <p:spPr>
          <a:xfrm>
            <a:off x="7408333" y="5196805"/>
            <a:ext cx="1667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ZUIDOOST</a:t>
            </a:r>
          </a:p>
        </p:txBody>
      </p:sp>
    </p:spTree>
    <p:extLst>
      <p:ext uri="{BB962C8B-B14F-4D97-AF65-F5344CB8AC3E}">
        <p14:creationId xmlns:p14="http://schemas.microsoft.com/office/powerpoint/2010/main" val="87100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C66A-2A65-F741-B7D7-208C4929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618" y="310885"/>
            <a:ext cx="10515600" cy="1325563"/>
          </a:xfrm>
        </p:spPr>
        <p:txBody>
          <a:bodyPr/>
          <a:lstStyle/>
          <a:p>
            <a:pPr algn="ctr"/>
            <a:r>
              <a:rPr lang="en-NL" b="1" dirty="0"/>
              <a:t>Are charging stations put on </a:t>
            </a:r>
            <a:br>
              <a:rPr lang="en-NL" b="1" dirty="0"/>
            </a:br>
            <a:r>
              <a:rPr lang="en-NL" b="1" dirty="0"/>
              <a:t>the right spot?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EBE158-882F-2A49-9A64-64B217127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089790"/>
              </p:ext>
            </p:extLst>
          </p:nvPr>
        </p:nvGraphicFramePr>
        <p:xfrm>
          <a:off x="611293" y="1743805"/>
          <a:ext cx="3660126" cy="360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63133">
                  <a:extLst>
                    <a:ext uri="{9D8B030D-6E8A-4147-A177-3AD203B41FA5}">
                      <a16:colId xmlns:a16="http://schemas.microsoft.com/office/drawing/2014/main" val="2389583529"/>
                    </a:ext>
                  </a:extLst>
                </a:gridCol>
                <a:gridCol w="2296993">
                  <a:extLst>
                    <a:ext uri="{9D8B030D-6E8A-4147-A177-3AD203B41FA5}">
                      <a16:colId xmlns:a16="http://schemas.microsoft.com/office/drawing/2014/main" val="2182562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  <a:p>
                      <a:r>
                        <a:rPr lang="en-NL" dirty="0"/>
                        <a:t>Stadsdeel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Number of charging stations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90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Centrum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</a:t>
                      </a:r>
                      <a:endParaRPr lang="en-NL" sz="1400" dirty="0"/>
                    </a:p>
                  </a:txBody>
                  <a:tcPr>
                    <a:solidFill>
                      <a:srgbClr val="00B05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5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  <a:endParaRPr lang="en-NL" sz="1400" dirty="0"/>
                    </a:p>
                  </a:txBody>
                  <a:tcPr>
                    <a:solidFill>
                      <a:srgbClr val="FFFF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11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Westpoort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</a:t>
                      </a:r>
                      <a:endParaRPr lang="en-NL" sz="1400" dirty="0"/>
                    </a:p>
                  </a:txBody>
                  <a:tcPr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Nieuw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3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Zuid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NL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5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  <a:endParaRPr lang="en-NL" sz="1400" dirty="0"/>
                    </a:p>
                  </a:txBody>
                  <a:tcPr>
                    <a:solidFill>
                      <a:srgbClr val="FFFF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38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Zuidoost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7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Noord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157671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FCD2F616-BA80-DE4B-BE6C-AB4999D98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91" y="2249424"/>
            <a:ext cx="4134601" cy="31996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ACEF80-574F-5540-90EC-69241D49A9D1}"/>
              </a:ext>
            </a:extLst>
          </p:cNvPr>
          <p:cNvSpPr/>
          <p:nvPr/>
        </p:nvSpPr>
        <p:spPr>
          <a:xfrm>
            <a:off x="7958049" y="1997839"/>
            <a:ext cx="1542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sz="2000" b="1" dirty="0"/>
              <a:t>SCALE</a:t>
            </a:r>
            <a:r>
              <a:rPr lang="en-NL" sz="2000" dirty="0"/>
              <a:t>:</a:t>
            </a:r>
          </a:p>
          <a:p>
            <a:endParaRPr lang="en-NL" sz="2000" dirty="0"/>
          </a:p>
          <a:p>
            <a:r>
              <a:rPr lang="en-NL" sz="2000" dirty="0"/>
              <a:t>7 most</a:t>
            </a:r>
          </a:p>
          <a:p>
            <a:r>
              <a:rPr lang="en-NL" sz="2000" dirty="0"/>
              <a:t>6 more</a:t>
            </a:r>
          </a:p>
          <a:p>
            <a:r>
              <a:rPr lang="en-NL" sz="2000" dirty="0"/>
              <a:t>5 much</a:t>
            </a:r>
          </a:p>
          <a:p>
            <a:r>
              <a:rPr lang="en-NL" sz="2000" dirty="0"/>
              <a:t>4 average </a:t>
            </a:r>
          </a:p>
          <a:p>
            <a:r>
              <a:rPr lang="en-NL" sz="2000" dirty="0"/>
              <a:t>3 little</a:t>
            </a:r>
          </a:p>
          <a:p>
            <a:r>
              <a:rPr lang="en-NL" sz="2000" dirty="0"/>
              <a:t>2 less </a:t>
            </a:r>
          </a:p>
          <a:p>
            <a:r>
              <a:rPr lang="en-NL" sz="2000" dirty="0"/>
              <a:t>1 least</a:t>
            </a:r>
          </a:p>
        </p:txBody>
      </p:sp>
    </p:spTree>
    <p:extLst>
      <p:ext uri="{BB962C8B-B14F-4D97-AF65-F5344CB8AC3E}">
        <p14:creationId xmlns:p14="http://schemas.microsoft.com/office/powerpoint/2010/main" val="142535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3F02-5C1F-F448-8E31-4D08CA585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L" b="1" dirty="0"/>
              <a:t>Are charging stations put on </a:t>
            </a:r>
            <a:br>
              <a:rPr lang="en-NL" b="1" dirty="0"/>
            </a:br>
            <a:r>
              <a:rPr lang="en-NL" b="1" dirty="0"/>
              <a:t>the right spot?</a:t>
            </a:r>
            <a:br>
              <a:rPr lang="en-NL" b="1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00927-9A20-C045-8663-52B83C378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0525"/>
            <a:ext cx="9144000" cy="2998788"/>
          </a:xfrm>
        </p:spPr>
        <p:txBody>
          <a:bodyPr/>
          <a:lstStyle/>
          <a:p>
            <a:endParaRPr lang="en-NL" dirty="0"/>
          </a:p>
          <a:p>
            <a:pPr algn="l"/>
            <a:r>
              <a:rPr lang="en-NL" dirty="0"/>
              <a:t>1 – looking at current locations of charging stations</a:t>
            </a:r>
          </a:p>
          <a:p>
            <a:pPr algn="l"/>
            <a:r>
              <a:rPr lang="en-NL" sz="3200" b="1" dirty="0"/>
              <a:t>2 – looking at relative population growth per stadsdeel</a:t>
            </a:r>
          </a:p>
        </p:txBody>
      </p:sp>
    </p:spTree>
    <p:extLst>
      <p:ext uri="{BB962C8B-B14F-4D97-AF65-F5344CB8AC3E}">
        <p14:creationId xmlns:p14="http://schemas.microsoft.com/office/powerpoint/2010/main" val="107995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914B303-6442-F64E-89EB-067AD2AE5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703628"/>
              </p:ext>
            </p:extLst>
          </p:nvPr>
        </p:nvGraphicFramePr>
        <p:xfrm>
          <a:off x="0" y="0"/>
          <a:ext cx="1205179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E35A1F6-C1FE-094E-B5A8-86AD6089F35A}"/>
              </a:ext>
            </a:extLst>
          </p:cNvPr>
          <p:cNvSpPr/>
          <p:nvPr/>
        </p:nvSpPr>
        <p:spPr>
          <a:xfrm>
            <a:off x="5526800" y="744022"/>
            <a:ext cx="6524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source: https://data.amsterdam.nl/datasets/zoek/?term=bbga</a:t>
            </a:r>
            <a:endParaRPr lang="en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7454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C66A-2A65-F741-B7D7-208C4929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618" y="310885"/>
            <a:ext cx="10515600" cy="1325563"/>
          </a:xfrm>
        </p:spPr>
        <p:txBody>
          <a:bodyPr/>
          <a:lstStyle/>
          <a:p>
            <a:pPr algn="ctr"/>
            <a:r>
              <a:rPr lang="en-NL" b="1" dirty="0"/>
              <a:t>Are charging stations put on </a:t>
            </a:r>
            <a:br>
              <a:rPr lang="en-NL" b="1" dirty="0"/>
            </a:br>
            <a:r>
              <a:rPr lang="en-NL" b="1" dirty="0"/>
              <a:t>the right spot?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EBE158-882F-2A49-9A64-64B217127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79785"/>
              </p:ext>
            </p:extLst>
          </p:nvPr>
        </p:nvGraphicFramePr>
        <p:xfrm>
          <a:off x="611293" y="1743805"/>
          <a:ext cx="5926667" cy="360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63133">
                  <a:extLst>
                    <a:ext uri="{9D8B030D-6E8A-4147-A177-3AD203B41FA5}">
                      <a16:colId xmlns:a16="http://schemas.microsoft.com/office/drawing/2014/main" val="2389583529"/>
                    </a:ext>
                  </a:extLst>
                </a:gridCol>
                <a:gridCol w="2296993">
                  <a:extLst>
                    <a:ext uri="{9D8B030D-6E8A-4147-A177-3AD203B41FA5}">
                      <a16:colId xmlns:a16="http://schemas.microsoft.com/office/drawing/2014/main" val="2182562124"/>
                    </a:ext>
                  </a:extLst>
                </a:gridCol>
                <a:gridCol w="2266541">
                  <a:extLst>
                    <a:ext uri="{9D8B030D-6E8A-4147-A177-3AD203B41FA5}">
                      <a16:colId xmlns:a16="http://schemas.microsoft.com/office/drawing/2014/main" val="1945856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  <a:p>
                      <a:r>
                        <a:rPr lang="en-NL" dirty="0"/>
                        <a:t>Stadsdeel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Number of charging stations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Average population growth (2016-2020)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90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Centrum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</a:t>
                      </a:r>
                      <a:endParaRPr lang="en-NL" sz="1400" dirty="0"/>
                    </a:p>
                  </a:txBody>
                  <a:tcPr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(0,21%)</a:t>
                      </a:r>
                    </a:p>
                  </a:txBody>
                  <a:tcPr marL="9525" marR="9525" marT="9525" marB="0" anchor="b">
                    <a:solidFill>
                      <a:srgbClr val="FFC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5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  <a:endParaRPr lang="en-NL" sz="1400" dirty="0"/>
                    </a:p>
                  </a:txBody>
                  <a:tcPr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(0,64%)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11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Westpoort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</a:t>
                      </a:r>
                      <a:endParaRPr lang="en-NL" sz="1400" dirty="0"/>
                    </a:p>
                  </a:txBody>
                  <a:tcPr>
                    <a:solidFill>
                      <a:srgbClr val="FF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(-10,52%)</a:t>
                      </a:r>
                    </a:p>
                  </a:txBody>
                  <a:tcPr marL="9525" marR="9525" marT="9525" marB="0" anchor="b"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Nieuw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(1,75%)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3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Zuid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NL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(0,68%)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5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  <a:endParaRPr lang="en-NL" sz="1400" dirty="0"/>
                    </a:p>
                  </a:txBody>
                  <a:tcPr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(2,00%)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38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Zuidoost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(1,22%)</a:t>
                      </a:r>
                    </a:p>
                  </a:txBody>
                  <a:tcPr marL="9525" marR="9525" marT="9525" marB="0" anchor="b">
                    <a:solidFill>
                      <a:srgbClr val="92D05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7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Noord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  <a:endParaRPr lang="en-NL" sz="1400" dirty="0"/>
                    </a:p>
                  </a:txBody>
                  <a:tcPr>
                    <a:solidFill>
                      <a:srgbClr val="FFC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N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(1,68%)</a:t>
                      </a:r>
                    </a:p>
                  </a:txBody>
                  <a:tcPr marL="9525" marR="9525" marT="9525" marB="0" anchor="b">
                    <a:solidFill>
                      <a:srgbClr val="00B05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157671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E8CD6A6C-9B76-D249-B8A9-5CD63BAD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83" y="2249424"/>
            <a:ext cx="4134601" cy="31996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A9682C-3D6B-9543-8A7E-BFD613F8F3B6}"/>
              </a:ext>
            </a:extLst>
          </p:cNvPr>
          <p:cNvSpPr/>
          <p:nvPr/>
        </p:nvSpPr>
        <p:spPr>
          <a:xfrm>
            <a:off x="9951441" y="1583499"/>
            <a:ext cx="15422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sz="2000" b="1" dirty="0"/>
              <a:t>SCALE </a:t>
            </a:r>
          </a:p>
          <a:p>
            <a:r>
              <a:rPr lang="en-NL" sz="1200" b="1" dirty="0"/>
              <a:t>Average growth population</a:t>
            </a:r>
            <a:r>
              <a:rPr lang="en-NL" sz="1200" dirty="0"/>
              <a:t>:</a:t>
            </a:r>
          </a:p>
          <a:p>
            <a:endParaRPr lang="en-NL" sz="2000" dirty="0"/>
          </a:p>
          <a:p>
            <a:r>
              <a:rPr lang="en-NL" sz="2000" dirty="0"/>
              <a:t>1 highest</a:t>
            </a:r>
          </a:p>
          <a:p>
            <a:r>
              <a:rPr lang="en-NL" sz="2000" dirty="0"/>
              <a:t>2 1,5% - 2%</a:t>
            </a:r>
          </a:p>
          <a:p>
            <a:r>
              <a:rPr lang="en-NL" sz="2000" dirty="0"/>
              <a:t>3 1% - 1,5%</a:t>
            </a:r>
          </a:p>
          <a:p>
            <a:r>
              <a:rPr lang="en-NL" sz="2000" dirty="0"/>
              <a:t>4 0,5% - 1%</a:t>
            </a:r>
          </a:p>
          <a:p>
            <a:r>
              <a:rPr lang="en-NL" sz="2000" dirty="0"/>
              <a:t>5 0% - 0,5%</a:t>
            </a:r>
          </a:p>
          <a:p>
            <a:r>
              <a:rPr lang="en-NL" sz="2000" dirty="0"/>
              <a:t>6 -0,5% - 0%</a:t>
            </a:r>
          </a:p>
          <a:p>
            <a:r>
              <a:rPr lang="en-NL" sz="2000" dirty="0"/>
              <a:t>7 lowest</a:t>
            </a:r>
          </a:p>
        </p:txBody>
      </p:sp>
    </p:spTree>
    <p:extLst>
      <p:ext uri="{BB962C8B-B14F-4D97-AF65-F5344CB8AC3E}">
        <p14:creationId xmlns:p14="http://schemas.microsoft.com/office/powerpoint/2010/main" val="970953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3F02-5C1F-F448-8E31-4D08CA585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L" b="1" dirty="0"/>
              <a:t>Are charging stations put on </a:t>
            </a:r>
            <a:br>
              <a:rPr lang="en-NL" b="1" dirty="0"/>
            </a:br>
            <a:r>
              <a:rPr lang="en-NL" b="1" dirty="0"/>
              <a:t>the right spot?</a:t>
            </a:r>
            <a:br>
              <a:rPr lang="en-NL" b="1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00927-9A20-C045-8663-52B83C378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0525"/>
            <a:ext cx="9144000" cy="2998788"/>
          </a:xfrm>
        </p:spPr>
        <p:txBody>
          <a:bodyPr/>
          <a:lstStyle/>
          <a:p>
            <a:endParaRPr lang="en-NL" dirty="0"/>
          </a:p>
          <a:p>
            <a:pPr algn="l"/>
            <a:r>
              <a:rPr lang="en-NL" dirty="0"/>
              <a:t>1 – looking at current locations of charging stations</a:t>
            </a:r>
          </a:p>
          <a:p>
            <a:pPr algn="l"/>
            <a:r>
              <a:rPr lang="en-NL" dirty="0"/>
              <a:t>2 – looking at relative population growth per stadsdeel</a:t>
            </a:r>
          </a:p>
          <a:p>
            <a:pPr algn="l"/>
            <a:r>
              <a:rPr lang="en-NL" sz="3200" b="1" dirty="0"/>
              <a:t>3 – looking at growth in number of companies per 1000 inhabitants per stadsdeel</a:t>
            </a:r>
          </a:p>
        </p:txBody>
      </p:sp>
    </p:spTree>
    <p:extLst>
      <p:ext uri="{BB962C8B-B14F-4D97-AF65-F5344CB8AC3E}">
        <p14:creationId xmlns:p14="http://schemas.microsoft.com/office/powerpoint/2010/main" val="271815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2724033-CC06-C14C-8C95-96BA6FF58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7318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C93A7B-ECB4-324D-AD0B-CE5A9E621A94}"/>
              </a:ext>
            </a:extLst>
          </p:cNvPr>
          <p:cNvSpPr/>
          <p:nvPr/>
        </p:nvSpPr>
        <p:spPr>
          <a:xfrm>
            <a:off x="5555375" y="672584"/>
            <a:ext cx="6524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source: https://data.amsterdam.nl/datasets/zoek/?term=bbga</a:t>
            </a:r>
            <a:endParaRPr lang="en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60142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733</Words>
  <Application>Microsoft Macintosh PowerPoint</Application>
  <PresentationFormat>Widescreen</PresentationFormat>
  <Paragraphs>197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Are charging stations put on  the right spot? </vt:lpstr>
      <vt:lpstr>PowerPoint Presentation</vt:lpstr>
      <vt:lpstr>PowerPoint Presentation</vt:lpstr>
      <vt:lpstr>Are charging stations put on  the right spot?</vt:lpstr>
      <vt:lpstr>Are charging stations put on  the right spot? </vt:lpstr>
      <vt:lpstr>PowerPoint Presentation</vt:lpstr>
      <vt:lpstr>Are charging stations put on  the right spot?</vt:lpstr>
      <vt:lpstr>Are charging stations put on  the right spot? </vt:lpstr>
      <vt:lpstr>PowerPoint Presentation</vt:lpstr>
      <vt:lpstr>Are charging stations put on  the right spot?</vt:lpstr>
      <vt:lpstr>Are charging stations put on  the right spot? </vt:lpstr>
      <vt:lpstr>Are charging stations put on  the right spot?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van Dijk</dc:creator>
  <cp:lastModifiedBy>Vincent van Dijk</cp:lastModifiedBy>
  <cp:revision>22</cp:revision>
  <dcterms:created xsi:type="dcterms:W3CDTF">2020-05-20T13:18:53Z</dcterms:created>
  <dcterms:modified xsi:type="dcterms:W3CDTF">2020-05-25T14:19:43Z</dcterms:modified>
</cp:coreProperties>
</file>